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8" r:id="rId4"/>
    <p:sldId id="269" r:id="rId5"/>
    <p:sldId id="270" r:id="rId6"/>
    <p:sldId id="262" r:id="rId7"/>
    <p:sldId id="290" r:id="rId8"/>
    <p:sldId id="289" r:id="rId9"/>
    <p:sldId id="288" r:id="rId10"/>
    <p:sldId id="28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76A7C-3535-4979-B0AE-7079430B26CC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12A4FA-0EF8-437E-ADFD-F4C98202B6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94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712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4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40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79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24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26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12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3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55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4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4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8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6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8CFD9-69E8-4C0A-9EE0-C818BF57CEFD}" type="datetimeFigureOut">
              <a:rPr lang="en-US" smtClean="0"/>
              <a:t>7/16/2018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328E3-4519-4EA0-A6D3-967153207B2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35"/>
            <a:ext cx="12192000" cy="19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3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Trevor Rife</a:t>
            </a:r>
          </a:p>
          <a:p>
            <a:r>
              <a:rPr lang="en-US" dirty="0"/>
              <a:t>07/16/2018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270F8-23CD-4D00-8238-0D2D2FE7E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201" y="2013327"/>
            <a:ext cx="5275598" cy="140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0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13324A6-75C0-4E4C-8DE1-A33EDA18C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09" y="5221362"/>
            <a:ext cx="1157660" cy="112832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C99186-EAFE-4FE3-8954-EE15F063F4D9}"/>
              </a:ext>
            </a:extLst>
          </p:cNvPr>
          <p:cNvSpPr/>
          <p:nvPr/>
        </p:nvSpPr>
        <p:spPr>
          <a:xfrm>
            <a:off x="3919752" y="5431579"/>
            <a:ext cx="6823081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wheatgenetics.org/apps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69063F-2550-4338-AE07-7A3FFAF25B67}"/>
              </a:ext>
            </a:extLst>
          </p:cNvPr>
          <p:cNvSpPr/>
          <p:nvPr/>
        </p:nvSpPr>
        <p:spPr>
          <a:xfrm>
            <a:off x="3919752" y="3840366"/>
            <a:ext cx="6121869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github.com/</a:t>
            </a:r>
            <a:r>
              <a:rPr lang="en-US" sz="4000" b="1" dirty="0" err="1">
                <a:solidFill>
                  <a:schemeClr val="bg2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PhenoApps</a:t>
            </a:r>
            <a:endParaRPr lang="en-US" sz="3600" b="1" dirty="0">
              <a:solidFill>
                <a:schemeClr val="bg2">
                  <a:lumMod val="5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B2F0C-9A21-4C46-8BB0-0464CA6769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609" y="3599153"/>
            <a:ext cx="1190313" cy="11903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FCE005-88EE-47F8-814E-BE7EBB035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80" y="2129281"/>
            <a:ext cx="5061492" cy="1032650"/>
          </a:xfrm>
          <a:prstGeom prst="rect">
            <a:avLst/>
          </a:prstGeom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DF26C46A-2C8B-4774-B0DA-5954C5A94A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771858"/>
              </p:ext>
            </p:extLst>
          </p:nvPr>
        </p:nvGraphicFramePr>
        <p:xfrm>
          <a:off x="2731880" y="562263"/>
          <a:ext cx="4910491" cy="1129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Image" r:id="rId6" imgW="20837880" imgH="4774320" progId="Photoshop.Image.12">
                  <p:embed/>
                </p:oleObj>
              </mc:Choice>
              <mc:Fallback>
                <p:oleObj name="Image" r:id="rId6" imgW="20837880" imgH="4774320" progId="Photoshop.Image.12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DF26C46A-2C8B-4774-B0DA-5954C5A94A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31880" y="562263"/>
                        <a:ext cx="4910491" cy="1129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42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8" name="Picture 3" descr="C:\Users\Trevor\Desktop\IUCRC_Logo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4" b="15102"/>
          <a:stretch/>
        </p:blipFill>
        <p:spPr bwMode="auto">
          <a:xfrm>
            <a:off x="7147876" y="2143615"/>
            <a:ext cx="2531005" cy="1164387"/>
          </a:xfrm>
          <a:prstGeom prst="rect">
            <a:avLst/>
          </a:prstGeom>
          <a:ln>
            <a:noFill/>
          </a:ln>
          <a:effectLst>
            <a:outerShdw sx="82000" sy="82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nextgencassava.org/img/nextgen_cassava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9192" y="2058829"/>
            <a:ext cx="906458" cy="147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upload.wikimedia.org/wikipedia/en/thumb/2/2b/Washington_State_University_signature.svg/1280px-Washington_State_University_signature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211" y="4151197"/>
            <a:ext cx="3337097" cy="96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usaid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3" y="4014002"/>
            <a:ext cx="3324206" cy="111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ill and melinda gates foundatio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007" y="4251864"/>
            <a:ext cx="3657596" cy="7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ansas state university 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85" y="2224087"/>
            <a:ext cx="3667780" cy="84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nsf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8830"/>
            <a:ext cx="1241274" cy="123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20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Field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4351338"/>
          </a:xfrm>
        </p:spPr>
        <p:txBody>
          <a:bodyPr/>
          <a:lstStyle/>
          <a:p>
            <a:r>
              <a:rPr lang="en-US" dirty="0"/>
              <a:t>Phenotypic data collection</a:t>
            </a:r>
          </a:p>
          <a:p>
            <a:r>
              <a:rPr lang="en-US" dirty="0"/>
              <a:t>Navigate between plots or traits</a:t>
            </a:r>
          </a:p>
          <a:p>
            <a:r>
              <a:rPr lang="en-US" dirty="0"/>
              <a:t>Extra plot information shown</a:t>
            </a:r>
          </a:p>
          <a:p>
            <a:r>
              <a:rPr lang="en-US" dirty="0"/>
              <a:t>Manage traits within the app</a:t>
            </a:r>
          </a:p>
          <a:p>
            <a:r>
              <a:rPr lang="en-US" dirty="0"/>
              <a:t>12 custom trait formats/layouts</a:t>
            </a:r>
          </a:p>
          <a:p>
            <a:r>
              <a:rPr lang="en-US" dirty="0"/>
              <a:t>Highly customizable</a:t>
            </a:r>
          </a:p>
          <a:p>
            <a:r>
              <a:rPr lang="en-US" dirty="0"/>
              <a:t>7000+ total installs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8" y="483685"/>
            <a:ext cx="1088442" cy="1088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7053" r="9188" b="5973"/>
          <a:stretch/>
        </p:blipFill>
        <p:spPr>
          <a:xfrm>
            <a:off x="5792714" y="483684"/>
            <a:ext cx="3324225" cy="59647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1" t="7053" r="11426" b="5973"/>
          <a:stretch/>
        </p:blipFill>
        <p:spPr>
          <a:xfrm>
            <a:off x="8966053" y="483684"/>
            <a:ext cx="3105150" cy="59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6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Inventory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636745" cy="4351338"/>
          </a:xfrm>
        </p:spPr>
        <p:txBody>
          <a:bodyPr/>
          <a:lstStyle/>
          <a:p>
            <a:r>
              <a:rPr lang="en-US" dirty="0"/>
              <a:t>Associate sample IDs with a specific box</a:t>
            </a:r>
          </a:p>
          <a:p>
            <a:r>
              <a:rPr lang="en-US" dirty="0"/>
              <a:t>Simultaneously collect sample weight</a:t>
            </a:r>
          </a:p>
          <a:p>
            <a:r>
              <a:rPr lang="en-US" dirty="0"/>
              <a:t>Two export formats:</a:t>
            </a:r>
          </a:p>
          <a:p>
            <a:pPr lvl="1"/>
            <a:r>
              <a:rPr lang="en-US" dirty="0"/>
              <a:t>CSV flat file</a:t>
            </a:r>
          </a:p>
          <a:p>
            <a:pPr lvl="1"/>
            <a:r>
              <a:rPr lang="en-US" dirty="0"/>
              <a:t>SQL file: deletes previous box from database and replaces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26" y="512762"/>
            <a:ext cx="1010244" cy="1021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45" y="1173147"/>
            <a:ext cx="6571914" cy="500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1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Coordinate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9392" cy="4351338"/>
          </a:xfrm>
        </p:spPr>
        <p:txBody>
          <a:bodyPr/>
          <a:lstStyle/>
          <a:p>
            <a:r>
              <a:rPr lang="en-US" dirty="0"/>
              <a:t>Organize samples in grids</a:t>
            </a:r>
          </a:p>
          <a:p>
            <a:r>
              <a:rPr lang="en-US" dirty="0"/>
              <a:t>Create custom templates</a:t>
            </a:r>
          </a:p>
          <a:p>
            <a:pPr lvl="1"/>
            <a:r>
              <a:rPr lang="en-US" dirty="0"/>
              <a:t>Exclude rows, columns</a:t>
            </a:r>
          </a:p>
          <a:p>
            <a:pPr lvl="1"/>
            <a:r>
              <a:rPr lang="en-US" dirty="0"/>
              <a:t>Change naming schemes</a:t>
            </a:r>
          </a:p>
          <a:p>
            <a:pPr lvl="1"/>
            <a:r>
              <a:rPr lang="en-US" dirty="0"/>
              <a:t>Add custom data fields</a:t>
            </a:r>
          </a:p>
          <a:p>
            <a:r>
              <a:rPr lang="en-US" dirty="0"/>
              <a:t>Default templates</a:t>
            </a:r>
          </a:p>
          <a:p>
            <a:pPr lvl="1"/>
            <a:r>
              <a:rPr lang="en-US" dirty="0"/>
              <a:t>DNA plates</a:t>
            </a:r>
          </a:p>
          <a:p>
            <a:pPr lvl="1"/>
            <a:r>
              <a:rPr lang="en-US" dirty="0"/>
              <a:t>Seed trays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2" y="531058"/>
            <a:ext cx="973014" cy="9730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t="11632" r="6180" b="11652"/>
          <a:stretch/>
        </p:blipFill>
        <p:spPr>
          <a:xfrm>
            <a:off x="5957592" y="620143"/>
            <a:ext cx="5396208" cy="27929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3" t="11390" r="6180" b="10924"/>
          <a:stretch/>
        </p:blipFill>
        <p:spPr>
          <a:xfrm>
            <a:off x="5957592" y="3639140"/>
            <a:ext cx="5396208" cy="282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84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</a:t>
            </a:r>
            <a:r>
              <a:rPr lang="en-US" dirty="0" err="1"/>
              <a:t>OneKK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82917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One thousand kernel weight</a:t>
            </a:r>
          </a:p>
          <a:p>
            <a:pPr>
              <a:lnSpc>
                <a:spcPct val="100000"/>
              </a:lnSpc>
            </a:pPr>
            <a:r>
              <a:rPr lang="en-US" dirty="0"/>
              <a:t>Seed image analysis app</a:t>
            </a:r>
          </a:p>
          <a:p>
            <a:pPr>
              <a:lnSpc>
                <a:spcPct val="100000"/>
              </a:lnSpc>
            </a:pPr>
            <a:r>
              <a:rPr lang="en-US" dirty="0"/>
              <a:t>Non-parametric identification</a:t>
            </a:r>
          </a:p>
          <a:p>
            <a:pPr>
              <a:lnSpc>
                <a:spcPct val="100000"/>
              </a:lnSpc>
            </a:pPr>
            <a:r>
              <a:rPr lang="en-US" dirty="0"/>
              <a:t>Utilizes </a:t>
            </a:r>
            <a:r>
              <a:rPr lang="en-US" dirty="0" err="1"/>
              <a:t>SmartGrain</a:t>
            </a:r>
            <a:r>
              <a:rPr lang="en-US" dirty="0"/>
              <a:t> algorithm</a:t>
            </a:r>
          </a:p>
          <a:p>
            <a:pPr>
              <a:lnSpc>
                <a:spcPct val="100000"/>
              </a:lnSpc>
            </a:pPr>
            <a:r>
              <a:rPr lang="en-US" dirty="0"/>
              <a:t>Two export formats: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Sample summaries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Raw data</a:t>
            </a:r>
          </a:p>
          <a:p>
            <a:pPr>
              <a:lnSpc>
                <a:spcPct val="100000"/>
              </a:lnSpc>
            </a:pPr>
            <a:r>
              <a:rPr lang="en-US" dirty="0"/>
              <a:t>In progress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8" y="483685"/>
            <a:ext cx="1088442" cy="1088442"/>
          </a:xfrm>
          <a:prstGeom prst="rect">
            <a:avLst/>
          </a:prstGeom>
          <a:effectLst>
            <a:outerShdw blurRad="127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t="5324" r="10475" b="6249"/>
          <a:stretch/>
        </p:blipFill>
        <p:spPr>
          <a:xfrm>
            <a:off x="5941066" y="365124"/>
            <a:ext cx="3124200" cy="60642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0" t="7053" r="11903" b="6250"/>
          <a:stretch/>
        </p:blipFill>
        <p:spPr>
          <a:xfrm>
            <a:off x="9020175" y="483684"/>
            <a:ext cx="3038476" cy="594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9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3" y="1934769"/>
            <a:ext cx="2155890" cy="43513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42" y="1934769"/>
            <a:ext cx="2155891" cy="4351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884" y="1934769"/>
            <a:ext cx="2171887" cy="43836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5405" y="1866900"/>
            <a:ext cx="2606042" cy="44192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32" y="5283721"/>
            <a:ext cx="1191837" cy="1191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133" y="5261493"/>
            <a:ext cx="1191837" cy="1191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574" y="5335641"/>
            <a:ext cx="1140638" cy="11406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35" y="5358210"/>
            <a:ext cx="1042857" cy="10428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21598" y="1429078"/>
            <a:ext cx="1027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Verify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20342" y="1411549"/>
            <a:ext cx="1163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Survey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645651" y="1429078"/>
            <a:ext cx="1617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Intercross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971562" y="1429078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5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B7C6EB-9967-42A8-B93A-1E4F96FD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6" y="531221"/>
            <a:ext cx="1068344" cy="1068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58D97D-5583-45D8-AB36-454524F0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Prospector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C48EC-DA5E-47D8-8E3E-D774A690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71607" cy="4351338"/>
          </a:xfrm>
        </p:spPr>
        <p:txBody>
          <a:bodyPr>
            <a:normAutofit/>
          </a:bodyPr>
          <a:lstStyle/>
          <a:p>
            <a:r>
              <a:rPr lang="en-US" dirty="0"/>
              <a:t>Utilize NIRS for dry matter prediction</a:t>
            </a:r>
          </a:p>
          <a:p>
            <a:r>
              <a:rPr lang="en-US" dirty="0" err="1"/>
              <a:t>SCiO</a:t>
            </a:r>
            <a:endParaRPr lang="en-US" dirty="0"/>
          </a:p>
          <a:p>
            <a:pPr lvl="1"/>
            <a:r>
              <a:rPr lang="en-US" dirty="0"/>
              <a:t>Crowdfunded, portable NIRS</a:t>
            </a:r>
          </a:p>
          <a:p>
            <a:pPr lvl="1"/>
            <a:r>
              <a:rPr lang="en-US" dirty="0"/>
              <a:t>700-1100nm – has shown prediction power on separate device</a:t>
            </a:r>
          </a:p>
          <a:p>
            <a:pPr lvl="1"/>
            <a:r>
              <a:rPr lang="en-US" dirty="0"/>
              <a:t>200x reduction in price</a:t>
            </a:r>
          </a:p>
          <a:p>
            <a:r>
              <a:rPr lang="en-US" dirty="0"/>
              <a:t>Validating utility by phenotyping via oven method, specific gravity, and </a:t>
            </a:r>
            <a:r>
              <a:rPr lang="en-US" dirty="0" err="1"/>
              <a:t>SCiO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4A30BD-08E8-4520-A68A-E7F636678E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4" b="27917"/>
          <a:stretch/>
        </p:blipFill>
        <p:spPr>
          <a:xfrm>
            <a:off x="7205532" y="4001294"/>
            <a:ext cx="4148268" cy="2409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B6357-BBFE-4799-A00F-1A63FF5AE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309" y="446927"/>
            <a:ext cx="3643993" cy="34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1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Abacus - </a:t>
            </a:r>
            <a:r>
              <a:rPr lang="en" dirty="0"/>
              <a:t>Seed Counting</a:t>
            </a:r>
            <a:endParaRPr dirty="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507987">
              <a:lnSpc>
                <a:spcPct val="100000"/>
              </a:lnSpc>
              <a:buClr>
                <a:schemeClr val="dk1"/>
              </a:buClr>
              <a:buSzPts val="2400"/>
              <a:buAutoNum type="arabicPeriod"/>
            </a:pPr>
            <a:r>
              <a:rPr lang="en" sz="3200" dirty="0">
                <a:solidFill>
                  <a:schemeClr val="dk1"/>
                </a:solidFill>
              </a:rPr>
              <a:t>Static counter</a:t>
            </a:r>
            <a:endParaRPr sz="3200" dirty="0">
              <a:solidFill>
                <a:schemeClr val="dk1"/>
              </a:solidFill>
            </a:endParaRPr>
          </a:p>
          <a:p>
            <a:pPr lvl="1" indent="-507987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AutoNum type="alphaLcPeriod"/>
            </a:pPr>
            <a:r>
              <a:rPr lang="en" sz="3200" dirty="0">
                <a:solidFill>
                  <a:schemeClr val="dk1"/>
                </a:solidFill>
              </a:rPr>
              <a:t>single image counter</a:t>
            </a:r>
            <a:endParaRPr sz="3200" dirty="0">
              <a:solidFill>
                <a:schemeClr val="dk1"/>
              </a:solidFill>
            </a:endParaRPr>
          </a:p>
          <a:p>
            <a:pPr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3200" dirty="0">
              <a:solidFill>
                <a:schemeClr val="dk1"/>
              </a:solidFill>
            </a:endParaRPr>
          </a:p>
          <a:p>
            <a:pPr indent="-507987">
              <a:lnSpc>
                <a:spcPct val="100000"/>
              </a:lnSpc>
              <a:buClr>
                <a:schemeClr val="dk1"/>
              </a:buClr>
              <a:buSzPts val="2400"/>
              <a:buAutoNum type="arabicPeriod"/>
            </a:pPr>
            <a:r>
              <a:rPr lang="en" sz="3200" dirty="0">
                <a:solidFill>
                  <a:schemeClr val="dk1"/>
                </a:solidFill>
              </a:rPr>
              <a:t>Dynamic counter</a:t>
            </a:r>
            <a:endParaRPr sz="3200" dirty="0">
              <a:solidFill>
                <a:schemeClr val="dk1"/>
              </a:solidFill>
            </a:endParaRPr>
          </a:p>
          <a:p>
            <a:pPr lvl="1" indent="-507987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400"/>
              <a:buAutoNum type="alphaLcPeriod"/>
            </a:pPr>
            <a:r>
              <a:rPr lang="en" sz="3200" dirty="0">
                <a:solidFill>
                  <a:schemeClr val="dk1"/>
                </a:solidFill>
              </a:rPr>
              <a:t>counts seeds in a video</a:t>
            </a:r>
            <a:endParaRPr sz="3200" dirty="0">
              <a:solidFill>
                <a:schemeClr val="dk1"/>
              </a:solidFill>
            </a:endParaRPr>
          </a:p>
          <a:p>
            <a:pPr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3200" b="1" dirty="0">
              <a:solidFill>
                <a:schemeClr val="dk1"/>
              </a:solidFill>
            </a:endParaRPr>
          </a:p>
          <a:p>
            <a:pPr indent="0">
              <a:lnSpc>
                <a:spcPct val="100000"/>
              </a:lnSpc>
              <a:buNone/>
            </a:pPr>
            <a:endParaRPr sz="3200" b="1" dirty="0">
              <a:solidFill>
                <a:schemeClr val="dk1"/>
              </a:solidFill>
            </a:endParaRPr>
          </a:p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t="25079" b="15251"/>
          <a:stretch/>
        </p:blipFill>
        <p:spPr>
          <a:xfrm>
            <a:off x="6792767" y="1084867"/>
            <a:ext cx="5227333" cy="46882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548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02F8-A883-BB42-B178-7AB64FE5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Book 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65119-1034-8147-8BB9-6F0792007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429925" cy="4351338"/>
          </a:xfrm>
        </p:spPr>
        <p:txBody>
          <a:bodyPr/>
          <a:lstStyle/>
          <a:p>
            <a:r>
              <a:rPr lang="en-US" dirty="0"/>
              <a:t>Communicate with Field Book</a:t>
            </a:r>
          </a:p>
          <a:p>
            <a:pPr lvl="1"/>
            <a:r>
              <a:rPr lang="en-US" dirty="0"/>
              <a:t>Display information as Field Book is updated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Control Field Book via voice</a:t>
            </a:r>
          </a:p>
          <a:p>
            <a:pPr lvl="1"/>
            <a:r>
              <a:rPr lang="en-US" dirty="0"/>
              <a:t>Plot and Trait modes</a:t>
            </a:r>
          </a:p>
          <a:p>
            <a:pPr lvl="1"/>
            <a:r>
              <a:rPr lang="en-US" dirty="0"/>
              <a:t>User can say “Plot” or “Trait” to toggle mode</a:t>
            </a:r>
          </a:p>
          <a:p>
            <a:pPr lvl="1"/>
            <a:r>
              <a:rPr lang="en-US" dirty="0"/>
              <a:t>User can say “Next” or “Back” to control Field Book</a:t>
            </a:r>
          </a:p>
          <a:p>
            <a:pPr lvl="1"/>
            <a:r>
              <a:rPr lang="en-US" dirty="0"/>
              <a:t>Offline voice processing</a:t>
            </a:r>
          </a:p>
          <a:p>
            <a:endParaRPr lang="en-US" dirty="0"/>
          </a:p>
        </p:txBody>
      </p:sp>
      <p:pic>
        <p:nvPicPr>
          <p:cNvPr id="4098" name="Picture 2" descr="Image result for ar glasses vuzix">
            <a:extLst>
              <a:ext uri="{FF2B5EF4-FFF2-40B4-BE49-F238E27FC236}">
                <a16:creationId xmlns:a16="http://schemas.microsoft.com/office/drawing/2014/main" id="{93BA4839-0EF5-4A3E-81D4-490CF25EC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9" r="6221"/>
          <a:stretch/>
        </p:blipFill>
        <p:spPr bwMode="auto">
          <a:xfrm>
            <a:off x="7365533" y="1690688"/>
            <a:ext cx="4756559" cy="21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096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230</Words>
  <Application>Microsoft Office PowerPoint</Application>
  <PresentationFormat>Widescreen</PresentationFormat>
  <Paragraphs>65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Roboto Light</vt:lpstr>
      <vt:lpstr>Office Theme</vt:lpstr>
      <vt:lpstr>Image</vt:lpstr>
      <vt:lpstr>PowerPoint Presentation</vt:lpstr>
      <vt:lpstr> Field Book</vt:lpstr>
      <vt:lpstr> Inventory</vt:lpstr>
      <vt:lpstr> Coordinate</vt:lpstr>
      <vt:lpstr> OneKK</vt:lpstr>
      <vt:lpstr>Other Apps</vt:lpstr>
      <vt:lpstr> Prospector</vt:lpstr>
      <vt:lpstr>Abacus - Seed Counting</vt:lpstr>
      <vt:lpstr>Field Book AR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App-dates</dc:title>
  <dc:creator>Trevor</dc:creator>
  <cp:lastModifiedBy>Trevor</cp:lastModifiedBy>
  <cp:revision>55</cp:revision>
  <dcterms:created xsi:type="dcterms:W3CDTF">2017-03-22T20:09:04Z</dcterms:created>
  <dcterms:modified xsi:type="dcterms:W3CDTF">2018-07-16T17:51:44Z</dcterms:modified>
</cp:coreProperties>
</file>